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3" r:id="rId4"/>
    <p:sldId id="264" r:id="rId5"/>
    <p:sldId id="258" r:id="rId6"/>
    <p:sldId id="259" r:id="rId7"/>
    <p:sldId id="260" r:id="rId8"/>
    <p:sldId id="261" r:id="rId9"/>
    <p:sldId id="262" r:id="rId10"/>
    <p:sldId id="265" r:id="rId11"/>
    <p:sldId id="268"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8D2A931-23A7-49F5-B557-F087C45A6DC9}" type="datetimeFigureOut">
              <a:rPr lang="es-ES" smtClean="0"/>
              <a:pPr/>
              <a:t>13/04/2011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2FCF63-2C8B-4FEA-8D2C-55C6327832D7}" type="slidenum">
              <a:rPr lang="es-ES" smtClean="0"/>
              <a:pPr/>
              <a:t>‹Nº›</a:t>
            </a:fld>
            <a:endParaRPr lang="es-ES"/>
          </a:p>
        </p:txBody>
      </p:sp>
    </p:spTree>
    <p:extLst>
      <p:ext uri="{BB962C8B-B14F-4D97-AF65-F5344CB8AC3E}">
        <p14:creationId xmlns="" xmlns:p14="http://schemas.microsoft.com/office/powerpoint/2010/main" val="1123763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8D2A931-23A7-49F5-B557-F087C45A6DC9}" type="datetimeFigureOut">
              <a:rPr lang="es-ES" smtClean="0"/>
              <a:pPr/>
              <a:t>13/04/2011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2FCF63-2C8B-4FEA-8D2C-55C6327832D7}" type="slidenum">
              <a:rPr lang="es-ES" smtClean="0"/>
              <a:pPr/>
              <a:t>‹Nº›</a:t>
            </a:fld>
            <a:endParaRPr lang="es-ES"/>
          </a:p>
        </p:txBody>
      </p:sp>
    </p:spTree>
    <p:extLst>
      <p:ext uri="{BB962C8B-B14F-4D97-AF65-F5344CB8AC3E}">
        <p14:creationId xmlns="" xmlns:p14="http://schemas.microsoft.com/office/powerpoint/2010/main" val="100975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8D2A931-23A7-49F5-B557-F087C45A6DC9}" type="datetimeFigureOut">
              <a:rPr lang="es-ES" smtClean="0"/>
              <a:pPr/>
              <a:t>13/04/2011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2FCF63-2C8B-4FEA-8D2C-55C6327832D7}" type="slidenum">
              <a:rPr lang="es-ES" smtClean="0"/>
              <a:pPr/>
              <a:t>‹Nº›</a:t>
            </a:fld>
            <a:endParaRPr lang="es-ES"/>
          </a:p>
        </p:txBody>
      </p:sp>
    </p:spTree>
    <p:extLst>
      <p:ext uri="{BB962C8B-B14F-4D97-AF65-F5344CB8AC3E}">
        <p14:creationId xmlns="" xmlns:p14="http://schemas.microsoft.com/office/powerpoint/2010/main" val="249113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8D2A931-23A7-49F5-B557-F087C45A6DC9}" type="datetimeFigureOut">
              <a:rPr lang="es-ES" smtClean="0"/>
              <a:pPr/>
              <a:t>13/04/2011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2FCF63-2C8B-4FEA-8D2C-55C6327832D7}" type="slidenum">
              <a:rPr lang="es-ES" smtClean="0"/>
              <a:pPr/>
              <a:t>‹Nº›</a:t>
            </a:fld>
            <a:endParaRPr lang="es-ES"/>
          </a:p>
        </p:txBody>
      </p:sp>
    </p:spTree>
    <p:extLst>
      <p:ext uri="{BB962C8B-B14F-4D97-AF65-F5344CB8AC3E}">
        <p14:creationId xmlns="" xmlns:p14="http://schemas.microsoft.com/office/powerpoint/2010/main" val="286282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8D2A931-23A7-49F5-B557-F087C45A6DC9}" type="datetimeFigureOut">
              <a:rPr lang="es-ES" smtClean="0"/>
              <a:pPr/>
              <a:t>13/04/2011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42FCF63-2C8B-4FEA-8D2C-55C6327832D7}" type="slidenum">
              <a:rPr lang="es-ES" smtClean="0"/>
              <a:pPr/>
              <a:t>‹Nº›</a:t>
            </a:fld>
            <a:endParaRPr lang="es-ES"/>
          </a:p>
        </p:txBody>
      </p:sp>
    </p:spTree>
    <p:extLst>
      <p:ext uri="{BB962C8B-B14F-4D97-AF65-F5344CB8AC3E}">
        <p14:creationId xmlns="" xmlns:p14="http://schemas.microsoft.com/office/powerpoint/2010/main" val="37541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8D2A931-23A7-49F5-B557-F087C45A6DC9}" type="datetimeFigureOut">
              <a:rPr lang="es-ES" smtClean="0"/>
              <a:pPr/>
              <a:t>13/04/2011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42FCF63-2C8B-4FEA-8D2C-55C6327832D7}" type="slidenum">
              <a:rPr lang="es-ES" smtClean="0"/>
              <a:pPr/>
              <a:t>‹Nº›</a:t>
            </a:fld>
            <a:endParaRPr lang="es-ES"/>
          </a:p>
        </p:txBody>
      </p:sp>
    </p:spTree>
    <p:extLst>
      <p:ext uri="{BB962C8B-B14F-4D97-AF65-F5344CB8AC3E}">
        <p14:creationId xmlns="" xmlns:p14="http://schemas.microsoft.com/office/powerpoint/2010/main" val="343213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8D2A931-23A7-49F5-B557-F087C45A6DC9}" type="datetimeFigureOut">
              <a:rPr lang="es-ES" smtClean="0"/>
              <a:pPr/>
              <a:t>13/04/2011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42FCF63-2C8B-4FEA-8D2C-55C6327832D7}" type="slidenum">
              <a:rPr lang="es-ES" smtClean="0"/>
              <a:pPr/>
              <a:t>‹Nº›</a:t>
            </a:fld>
            <a:endParaRPr lang="es-ES"/>
          </a:p>
        </p:txBody>
      </p:sp>
    </p:spTree>
    <p:extLst>
      <p:ext uri="{BB962C8B-B14F-4D97-AF65-F5344CB8AC3E}">
        <p14:creationId xmlns="" xmlns:p14="http://schemas.microsoft.com/office/powerpoint/2010/main" val="3387278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8D2A931-23A7-49F5-B557-F087C45A6DC9}" type="datetimeFigureOut">
              <a:rPr lang="es-ES" smtClean="0"/>
              <a:pPr/>
              <a:t>13/04/2011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42FCF63-2C8B-4FEA-8D2C-55C6327832D7}" type="slidenum">
              <a:rPr lang="es-ES" smtClean="0"/>
              <a:pPr/>
              <a:t>‹Nº›</a:t>
            </a:fld>
            <a:endParaRPr lang="es-ES"/>
          </a:p>
        </p:txBody>
      </p:sp>
    </p:spTree>
    <p:extLst>
      <p:ext uri="{BB962C8B-B14F-4D97-AF65-F5344CB8AC3E}">
        <p14:creationId xmlns="" xmlns:p14="http://schemas.microsoft.com/office/powerpoint/2010/main" val="30226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8D2A931-23A7-49F5-B557-F087C45A6DC9}" type="datetimeFigureOut">
              <a:rPr lang="es-ES" smtClean="0"/>
              <a:pPr/>
              <a:t>13/04/2011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42FCF63-2C8B-4FEA-8D2C-55C6327832D7}" type="slidenum">
              <a:rPr lang="es-ES" smtClean="0"/>
              <a:pPr/>
              <a:t>‹Nº›</a:t>
            </a:fld>
            <a:endParaRPr lang="es-ES"/>
          </a:p>
        </p:txBody>
      </p:sp>
    </p:spTree>
    <p:extLst>
      <p:ext uri="{BB962C8B-B14F-4D97-AF65-F5344CB8AC3E}">
        <p14:creationId xmlns="" xmlns:p14="http://schemas.microsoft.com/office/powerpoint/2010/main" val="378726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D2A931-23A7-49F5-B557-F087C45A6DC9}" type="datetimeFigureOut">
              <a:rPr lang="es-ES" smtClean="0"/>
              <a:pPr/>
              <a:t>13/04/2011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42FCF63-2C8B-4FEA-8D2C-55C6327832D7}" type="slidenum">
              <a:rPr lang="es-ES" smtClean="0"/>
              <a:pPr/>
              <a:t>‹Nº›</a:t>
            </a:fld>
            <a:endParaRPr lang="es-ES"/>
          </a:p>
        </p:txBody>
      </p:sp>
    </p:spTree>
    <p:extLst>
      <p:ext uri="{BB962C8B-B14F-4D97-AF65-F5344CB8AC3E}">
        <p14:creationId xmlns="" xmlns:p14="http://schemas.microsoft.com/office/powerpoint/2010/main" val="226135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D2A931-23A7-49F5-B557-F087C45A6DC9}" type="datetimeFigureOut">
              <a:rPr lang="es-ES" smtClean="0"/>
              <a:pPr/>
              <a:t>13/04/2011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42FCF63-2C8B-4FEA-8D2C-55C6327832D7}" type="slidenum">
              <a:rPr lang="es-ES" smtClean="0"/>
              <a:pPr/>
              <a:t>‹Nº›</a:t>
            </a:fld>
            <a:endParaRPr lang="es-ES"/>
          </a:p>
        </p:txBody>
      </p:sp>
    </p:spTree>
    <p:extLst>
      <p:ext uri="{BB962C8B-B14F-4D97-AF65-F5344CB8AC3E}">
        <p14:creationId xmlns="" xmlns:p14="http://schemas.microsoft.com/office/powerpoint/2010/main" val="375478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2A931-23A7-49F5-B557-F087C45A6DC9}" type="datetimeFigureOut">
              <a:rPr lang="es-ES" smtClean="0"/>
              <a:pPr/>
              <a:t>13/04/2011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FCF63-2C8B-4FEA-8D2C-55C6327832D7}" type="slidenum">
              <a:rPr lang="es-ES" smtClean="0"/>
              <a:pPr/>
              <a:t>‹Nº›</a:t>
            </a:fld>
            <a:endParaRPr lang="es-ES"/>
          </a:p>
        </p:txBody>
      </p:sp>
    </p:spTree>
    <p:extLst>
      <p:ext uri="{BB962C8B-B14F-4D97-AF65-F5344CB8AC3E}">
        <p14:creationId xmlns="" xmlns:p14="http://schemas.microsoft.com/office/powerpoint/2010/main" val="808198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c/c4/Arc_Triomphe.jpg"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upload.wikimedia.org/wikipedia/commons/7/77/Champs_Elysees_Paris_Wikimedia_Commons.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upload.wikimedia.org/wikipedia/commons/d/d0/Paris_Arc_de_Triomphe_02.jpg" TargetMode="External"/><Relationship Id="rId13"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0.jpeg"/><Relationship Id="rId12" Type="http://schemas.openxmlformats.org/officeDocument/2006/relationships/hyperlink" Target="http://upload.wikimedia.org/wikipedia/commons/f/f1/Tombe_du_soldat_inconnu_Paris.jpg" TargetMode="External"/><Relationship Id="rId2" Type="http://schemas.openxmlformats.org/officeDocument/2006/relationships/hyperlink" Target="http://upload.wikimedia.org/wikipedia/commons/9/91/Le_bas_relief_de_la_marseillaise.jp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3/31/Paris_Arc_de_Triomphe_03.jpg" TargetMode="External"/><Relationship Id="rId11" Type="http://schemas.openxmlformats.org/officeDocument/2006/relationships/image" Target="../media/image12.jpeg"/><Relationship Id="rId5" Type="http://schemas.openxmlformats.org/officeDocument/2006/relationships/image" Target="../media/image9.jpeg"/><Relationship Id="rId10" Type="http://schemas.openxmlformats.org/officeDocument/2006/relationships/hyperlink" Target="http://upload.wikimedia.org/wikipedia/commons/e/e4/Unknownsoldier_paris.jpg" TargetMode="External"/><Relationship Id="rId4" Type="http://schemas.openxmlformats.org/officeDocument/2006/relationships/hyperlink" Target="http://upload.wikimedia.org/wikipedia/commons/b/b0/Le_base_relief_du_triomphe_de_1810.jpg" TargetMode="Externa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hyperlink" Target="http://upload.wikimedia.org/wikipedia/commons/c/cb/Paris_Arc_de_Triomphe_05.jpg" TargetMode="External"/><Relationship Id="rId13"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6.jpeg"/><Relationship Id="rId12" Type="http://schemas.openxmlformats.org/officeDocument/2006/relationships/hyperlink" Target="http://upload.wikimedia.org/wikipedia/commons/7/70/Bas-relief_Austerlitz_Gechter_Arc_de_Triomphe.jpg" TargetMode="External"/><Relationship Id="rId2" Type="http://schemas.openxmlformats.org/officeDocument/2006/relationships/hyperlink" Target="http://upload.wikimedia.org/wikipedia/commons/7/7c/Arc_de_Triomphe_mg_6862.jp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9/93/Bas-Relief_Jemmapes.jpg" TargetMode="External"/><Relationship Id="rId11" Type="http://schemas.openxmlformats.org/officeDocument/2006/relationships/image" Target="../media/image18.jpeg"/><Relationship Id="rId5" Type="http://schemas.openxmlformats.org/officeDocument/2006/relationships/image" Target="../media/image15.jpeg"/><Relationship Id="rId10" Type="http://schemas.openxmlformats.org/officeDocument/2006/relationships/hyperlink" Target="http://upload.wikimedia.org/wikipedia/commons/0/05/Paris_Arc_de_Triomphe_04.jpg" TargetMode="External"/><Relationship Id="rId4" Type="http://schemas.openxmlformats.org/officeDocument/2006/relationships/hyperlink" Target="http://upload.wikimedia.org/wikipedia/commons/a/ae/Arc_de_Triomphe_mg_6864.jpg" TargetMode="External"/><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hyperlink" Target="http://upload.wikimedia.org/wikipedia/commons/c/c9/Diadal%C3%ADv_3.jpg" TargetMode="Externa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upload.wikimedia.org/wikipedia/commons/d/d0/Batailles_grav%C3%A9es_sur_atique_ADT.jpg" TargetMode="Externa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insecula.com/salle/photo_ME0000056251.html"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www.insecula.com/salle/photo_MS01729.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chier:Arc Triomphe.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6136" y="4183800"/>
            <a:ext cx="2454995" cy="266364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Rectángulo"/>
          <p:cNvSpPr/>
          <p:nvPr/>
        </p:nvSpPr>
        <p:spPr>
          <a:xfrm>
            <a:off x="1278073" y="1900898"/>
            <a:ext cx="6644896" cy="2308324"/>
          </a:xfrm>
          <a:prstGeom prst="rect">
            <a:avLst/>
          </a:prstGeom>
          <a:noFill/>
        </p:spPr>
        <p:txBody>
          <a:bodyPr wrap="none" lIns="91440" tIns="45720" rIns="91440" bIns="45720">
            <a:spAutoFit/>
          </a:bodyPr>
          <a:lstStyle/>
          <a:p>
            <a:pPr algn="ctr"/>
            <a:r>
              <a:rPr lang="es-E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L’ARC DE TRIOMPHE</a:t>
            </a:r>
          </a:p>
          <a:p>
            <a:pPr algn="ctr"/>
            <a:r>
              <a:rPr lang="es-E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ET</a:t>
            </a:r>
          </a:p>
          <a:p>
            <a:pPr algn="ctr"/>
            <a:r>
              <a:rPr lang="es-ES" sz="4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LES CHAMPS- ELYSÉES</a:t>
            </a:r>
            <a:endParaRPr lang="es-E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2054" name="Picture 6" descr="http://www.ambafrance-co.org/local/cache-vignettes/L500xH375_Champs_Elysees_grand-14f99.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4237319"/>
            <a:ext cx="3312367" cy="2484275"/>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rpmedia.ask.com/ts?u=/wikipedia/commons/thumb/c/c8/Champs-Elys%C3%A9es%2C_vue_de_la_Concorde_%C3%A0_l%27Etoile.jpg/200px-Champs-Elys%C3%A9es%2C_vue_de_la_Concorde_%C3%A0_l%27Etoile.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51732" y="0"/>
            <a:ext cx="2987736" cy="19713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60861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0"/>
            <a:ext cx="8424936" cy="6120680"/>
          </a:xfrm>
        </p:spPr>
        <p:txBody>
          <a:bodyPr>
            <a:normAutofit/>
          </a:bodyPr>
          <a:lstStyle/>
          <a:p>
            <a:pPr marL="0" indent="0" algn="just">
              <a:buNone/>
            </a:pPr>
            <a:r>
              <a:rPr lang="fr-FR" sz="1600" dirty="0"/>
              <a:t>L’</a:t>
            </a:r>
            <a:r>
              <a:rPr lang="fr-FR" sz="1600" b="1" dirty="0"/>
              <a:t>avenue des Champs-Élysées</a:t>
            </a:r>
            <a:r>
              <a:rPr lang="fr-FR" sz="1600" dirty="0"/>
              <a:t> est une grande et célèbre avenue de Paris. Elle est considérée par beaucoup</a:t>
            </a:r>
            <a:r>
              <a:rPr lang="fr-FR" sz="1600" baseline="30000" dirty="0"/>
              <a:t> </a:t>
            </a:r>
            <a:r>
              <a:rPr lang="fr-FR" sz="1600" dirty="0"/>
              <a:t>comme la plus belle avenue de la </a:t>
            </a:r>
            <a:r>
              <a:rPr lang="fr-FR" sz="1600" dirty="0" smtClean="0"/>
              <a:t>capitale.</a:t>
            </a:r>
          </a:p>
          <a:p>
            <a:pPr marL="0" indent="0" algn="just">
              <a:buNone/>
            </a:pPr>
            <a:r>
              <a:rPr lang="fr-FR" sz="1600" dirty="0"/>
              <a:t>Elle est située dans le 8</a:t>
            </a:r>
            <a:r>
              <a:rPr lang="fr-FR" sz="1600" baseline="30000" dirty="0"/>
              <a:t>e</a:t>
            </a:r>
            <a:r>
              <a:rPr lang="fr-FR" sz="1600" dirty="0"/>
              <a:t> arrondissement de Paris, au nord-ouest de la ville. Elle relie la place de la Concorde, où se dresse l'Obélisque, et la place Charles-de-Gaulle </a:t>
            </a:r>
            <a:r>
              <a:rPr lang="es-ES" sz="1600" dirty="0"/>
              <a:t>(</a:t>
            </a:r>
            <a:r>
              <a:rPr lang="es-ES" sz="1600" dirty="0" err="1"/>
              <a:t>ancienne</a:t>
            </a:r>
            <a:r>
              <a:rPr lang="es-ES" sz="1600" dirty="0"/>
              <a:t> </a:t>
            </a:r>
            <a:r>
              <a:rPr lang="es-ES" sz="1600" i="1" dirty="0"/>
              <a:t>place de </a:t>
            </a:r>
            <a:r>
              <a:rPr lang="es-ES" sz="1600" i="1" dirty="0" err="1"/>
              <a:t>l'Étoile</a:t>
            </a:r>
            <a:r>
              <a:rPr lang="es-ES" sz="1600" i="1" dirty="0"/>
              <a:t>) </a:t>
            </a:r>
            <a:r>
              <a:rPr lang="fr-FR" sz="1600" dirty="0"/>
              <a:t>, au centre de laquelle se trouve l’arc de triomphe de l'Étoile. Elle s'étend sur 2,2 kilomètres</a:t>
            </a:r>
            <a:r>
              <a:rPr lang="fr-FR" sz="1600" dirty="0" smtClean="0"/>
              <a:t>.</a:t>
            </a:r>
          </a:p>
          <a:p>
            <a:pPr marL="0" indent="0" algn="just">
              <a:buNone/>
            </a:pPr>
            <a:r>
              <a:rPr lang="fr-FR" sz="1600" dirty="0"/>
              <a:t>Son tracé rectiligne offre une longue perspective née du palais du Louvre, dans laquelle s'alignent la statue équestre de Louis XIV dans la cour Napoléon du Louvre, l'arc de triomphe du Carrousel, le jardin des Tuileries, l'Obélisque, l'arc de triomphe de l'Étoile, et plus loin à l'ouest, en dehors de Paris, l'arche de la Défense.</a:t>
            </a:r>
          </a:p>
          <a:p>
            <a:pPr marL="0" indent="0" algn="just">
              <a:buNone/>
            </a:pPr>
            <a:r>
              <a:rPr lang="fr-FR" sz="1600" dirty="0"/>
              <a:t>C'est un des principaux lieux touristiques de Paris. </a:t>
            </a:r>
          </a:p>
          <a:p>
            <a:pPr marL="0" indent="0" algn="just">
              <a:buNone/>
            </a:pPr>
            <a:r>
              <a:rPr lang="fr-FR" sz="1600" dirty="0"/>
              <a:t>Dans la partie supérieure de l'avenue, on trouve de nombreuses boutiques de luxe, des lieux de spectacle comme des cinémas, de célèbres cafés et restaurants</a:t>
            </a:r>
            <a:r>
              <a:rPr lang="fr-FR" sz="1600" dirty="0" smtClean="0"/>
              <a:t>…</a:t>
            </a:r>
            <a:endParaRPr lang="es-ES" sz="1600" dirty="0"/>
          </a:p>
          <a:p>
            <a:pPr marL="0" indent="0" algn="just">
              <a:buNone/>
            </a:pPr>
            <a:r>
              <a:rPr lang="fr-FR" sz="1600" dirty="0" smtClean="0"/>
              <a:t>C’est le lieu </a:t>
            </a:r>
            <a:r>
              <a:rPr lang="fr-FR" sz="1600" dirty="0"/>
              <a:t>traditionnel d'arrivée de la dernière étape de la course cycliste la plus importante dans le monde: Le Tour de France. Avenue est paré de Décembre préparer pour les fêtes de Noël et devient piétonne de la nuit du 31 Décembre pour la nouvelle année.</a:t>
            </a:r>
          </a:p>
          <a:p>
            <a:pPr marL="0" indent="0">
              <a:buNone/>
            </a:pPr>
            <a:endParaRPr lang="es-ES" dirty="0"/>
          </a:p>
          <a:p>
            <a:endParaRPr lang="es-ES" dirty="0"/>
          </a:p>
        </p:txBody>
      </p:sp>
      <p:pic>
        <p:nvPicPr>
          <p:cNvPr id="5" name="Picture 16" descr="Fichier:Champs Elysees Paris Wikimedia Commons.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624" y="4268295"/>
            <a:ext cx="6336704" cy="25663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01476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OPINION</a:t>
            </a:r>
            <a:endParaRPr lang="es-ES" dirty="0"/>
          </a:p>
        </p:txBody>
      </p:sp>
      <p:sp>
        <p:nvSpPr>
          <p:cNvPr id="3" name="2 Marcador de contenido"/>
          <p:cNvSpPr>
            <a:spLocks noGrp="1"/>
          </p:cNvSpPr>
          <p:nvPr>
            <p:ph idx="1"/>
          </p:nvPr>
        </p:nvSpPr>
        <p:spPr/>
        <p:txBody>
          <a:bodyPr/>
          <a:lstStyle/>
          <a:p>
            <a:pPr marL="0" indent="0" algn="just">
              <a:buNone/>
            </a:pPr>
            <a:r>
              <a:rPr lang="fr-FR" dirty="0"/>
              <a:t>Je l'ai aimé parce que l'Arc de Triomphe, je pense que </a:t>
            </a:r>
            <a:r>
              <a:rPr lang="fr-FR" dirty="0" smtClean="0"/>
              <a:t>c’est un </a:t>
            </a:r>
            <a:r>
              <a:rPr lang="fr-FR" dirty="0"/>
              <a:t>des monuments les plus beaux et les plus importantes de Paris. J'ai appris beaucoup de choses </a:t>
            </a:r>
            <a:r>
              <a:rPr lang="fr-FR" dirty="0" smtClean="0"/>
              <a:t>que </a:t>
            </a:r>
            <a:r>
              <a:rPr lang="fr-FR" dirty="0" smtClean="0"/>
              <a:t>je ne savais pas  </a:t>
            </a:r>
            <a:r>
              <a:rPr lang="fr-FR" dirty="0"/>
              <a:t>et </a:t>
            </a:r>
            <a:r>
              <a:rPr lang="fr-FR" dirty="0" smtClean="0"/>
              <a:t>je l’ai </a:t>
            </a:r>
            <a:r>
              <a:rPr lang="fr-FR" dirty="0"/>
              <a:t>trouvé très intéressant </a:t>
            </a:r>
            <a:r>
              <a:rPr lang="fr-FR" dirty="0" smtClean="0"/>
              <a:t>et aussi les  Champs-Elysées.</a:t>
            </a:r>
            <a:endParaRPr lang="fr-FR" dirty="0"/>
          </a:p>
          <a:p>
            <a:pPr marL="0" indent="0">
              <a:buNone/>
            </a:pPr>
            <a:endParaRPr lang="es-ES" dirty="0"/>
          </a:p>
        </p:txBody>
      </p:sp>
    </p:spTree>
    <p:extLst>
      <p:ext uri="{BB962C8B-B14F-4D97-AF65-F5344CB8AC3E}">
        <p14:creationId xmlns="" xmlns:p14="http://schemas.microsoft.com/office/powerpoint/2010/main" val="327142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504" y="332656"/>
            <a:ext cx="8928992" cy="6408712"/>
          </a:xfrm>
        </p:spPr>
        <p:txBody>
          <a:bodyPr>
            <a:normAutofit/>
          </a:bodyPr>
          <a:lstStyle/>
          <a:p>
            <a:pPr algn="l"/>
            <a:endParaRPr lang="fr-FR" sz="1600" dirty="0" smtClean="0">
              <a:solidFill>
                <a:schemeClr val="tx1"/>
              </a:solidFill>
            </a:endParaRPr>
          </a:p>
          <a:p>
            <a:pPr algn="l"/>
            <a:endParaRPr lang="fr-FR" sz="1600" dirty="0" smtClean="0">
              <a:solidFill>
                <a:schemeClr val="tx1"/>
              </a:solidFill>
            </a:endParaRPr>
          </a:p>
          <a:p>
            <a:pPr algn="l"/>
            <a:endParaRPr lang="fr-FR" sz="1600" dirty="0" smtClean="0">
              <a:solidFill>
                <a:schemeClr val="tx1"/>
              </a:solidFill>
            </a:endParaRPr>
          </a:p>
          <a:p>
            <a:endParaRPr lang="fr-FR" sz="1600" b="1" dirty="0" smtClean="0">
              <a:solidFill>
                <a:schemeClr val="tx1"/>
              </a:solidFill>
            </a:endParaRPr>
          </a:p>
          <a:p>
            <a:endParaRPr lang="es-ES" sz="1800" dirty="0">
              <a:solidFill>
                <a:schemeClr val="tx1"/>
              </a:solidFill>
            </a:endParaRPr>
          </a:p>
        </p:txBody>
      </p:sp>
      <p:pic>
        <p:nvPicPr>
          <p:cNvPr id="7" name="Picture 8" descr="http://es.dreamstime.com/l-arc-de-triomphe-thumb131235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50045" cy="685824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Rectángulo"/>
          <p:cNvSpPr/>
          <p:nvPr/>
        </p:nvSpPr>
        <p:spPr>
          <a:xfrm>
            <a:off x="323528" y="404664"/>
            <a:ext cx="4251494" cy="3693319"/>
          </a:xfrm>
          <a:prstGeom prst="rect">
            <a:avLst/>
          </a:prstGeom>
        </p:spPr>
        <p:txBody>
          <a:bodyPr wrap="square">
            <a:spAutoFit/>
          </a:bodyPr>
          <a:lstStyle/>
          <a:p>
            <a:pPr algn="ctr"/>
            <a:r>
              <a:rPr lang="fr-FR" dirty="0" smtClean="0">
                <a:solidFill>
                  <a:schemeClr val="tx1"/>
                </a:solidFill>
                <a:latin typeface="Comic Sans MS" pitchFamily="66" charset="0"/>
              </a:rPr>
              <a:t>L'arc de triomphe, construit de 1808 à 1835 sur ordre de 1806, est situé à Paris dans le 8e arrondissement, sur la place de l’Étoile, à l’extrémité ouest de l’avenue des Champs-Élysées, à </a:t>
            </a:r>
            <a:r>
              <a:rPr lang="fr-FR" dirty="0" smtClean="0">
                <a:solidFill>
                  <a:schemeClr val="tx1"/>
                </a:solidFill>
                <a:effectLst/>
                <a:latin typeface="Comic Sans MS" pitchFamily="66" charset="0"/>
              </a:rPr>
              <a:t>2,2 kilomètres</a:t>
            </a:r>
            <a:r>
              <a:rPr lang="fr-FR" dirty="0" smtClean="0">
                <a:solidFill>
                  <a:schemeClr val="tx1"/>
                </a:solidFill>
                <a:latin typeface="Comic Sans MS" pitchFamily="66" charset="0"/>
              </a:rPr>
              <a:t> de la place de la Concorde. </a:t>
            </a:r>
          </a:p>
          <a:p>
            <a:pPr algn="ctr"/>
            <a:r>
              <a:rPr lang="fr-FR" dirty="0" smtClean="0">
                <a:solidFill>
                  <a:schemeClr val="tx1"/>
                </a:solidFill>
                <a:latin typeface="Comic Sans MS" pitchFamily="66" charset="0"/>
              </a:rPr>
              <a:t>La place de l'Étoile forme un énorme rond-point de douze avenues percées au XIX</a:t>
            </a:r>
            <a:r>
              <a:rPr lang="fr-FR" baseline="30000" dirty="0" smtClean="0">
                <a:solidFill>
                  <a:schemeClr val="tx1"/>
                </a:solidFill>
                <a:latin typeface="Comic Sans MS" pitchFamily="66" charset="0"/>
              </a:rPr>
              <a:t>e</a:t>
            </a:r>
            <a:r>
              <a:rPr lang="fr-FR" dirty="0" smtClean="0">
                <a:solidFill>
                  <a:schemeClr val="tx1"/>
                </a:solidFill>
                <a:latin typeface="Comic Sans MS" pitchFamily="66" charset="0"/>
              </a:rPr>
              <a:t> </a:t>
            </a:r>
            <a:r>
              <a:rPr lang="fr-FR" dirty="0" smtClean="0">
                <a:solidFill>
                  <a:schemeClr val="tx1"/>
                </a:solidFill>
                <a:latin typeface="Comic Sans MS" pitchFamily="66" charset="0"/>
              </a:rPr>
              <a:t>siècle. </a:t>
            </a:r>
            <a:r>
              <a:rPr lang="fr-FR" dirty="0" smtClean="0">
                <a:solidFill>
                  <a:schemeClr val="tx1"/>
                </a:solidFill>
                <a:latin typeface="Comic Sans MS" pitchFamily="66" charset="0"/>
              </a:rPr>
              <a:t>Ces avenues « rayonnent » en </a:t>
            </a:r>
            <a:r>
              <a:rPr lang="fr-FR" i="1" u="sng" dirty="0" smtClean="0">
                <a:solidFill>
                  <a:schemeClr val="tx1"/>
                </a:solidFill>
                <a:latin typeface="Comic Sans MS" pitchFamily="66" charset="0"/>
              </a:rPr>
              <a:t>étoile</a:t>
            </a:r>
            <a:r>
              <a:rPr lang="fr-FR" dirty="0" smtClean="0">
                <a:solidFill>
                  <a:schemeClr val="tx1"/>
                </a:solidFill>
                <a:latin typeface="Comic Sans MS" pitchFamily="66" charset="0"/>
              </a:rPr>
              <a:t> autour de la </a:t>
            </a:r>
            <a:r>
              <a:rPr lang="fr-FR" dirty="0" smtClean="0">
                <a:solidFill>
                  <a:schemeClr val="tx1"/>
                </a:solidFill>
                <a:latin typeface="Comic Sans MS" pitchFamily="66" charset="0"/>
              </a:rPr>
              <a:t>place, parmi lesquelles </a:t>
            </a:r>
            <a:r>
              <a:rPr lang="fr-FR" dirty="0" smtClean="0">
                <a:solidFill>
                  <a:schemeClr val="tx1"/>
                </a:solidFill>
                <a:latin typeface="Comic Sans MS" pitchFamily="66" charset="0"/>
              </a:rPr>
              <a:t>l’avenue des Champs-Élysées.</a:t>
            </a:r>
          </a:p>
        </p:txBody>
      </p:sp>
      <p:sp>
        <p:nvSpPr>
          <p:cNvPr id="2" name="1 Rectángulo"/>
          <p:cNvSpPr/>
          <p:nvPr/>
        </p:nvSpPr>
        <p:spPr>
          <a:xfrm>
            <a:off x="5449912" y="116632"/>
            <a:ext cx="2738249" cy="1446550"/>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s-E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outerShdw blurRad="50800" dist="38100" dir="10800000" algn="r" rotWithShape="0">
                    <a:prstClr val="black">
                      <a:alpha val="40000"/>
                    </a:prstClr>
                  </a:outerShdw>
                  <a:reflection blurRad="6350" stA="55000" endA="50" endPos="85000" dir="5400000" sy="-100000" algn="bl" rotWithShape="0"/>
                </a:effectLst>
              </a:rPr>
              <a:t>L’ARC</a:t>
            </a:r>
            <a:r>
              <a:rPr lang="es-E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DE </a:t>
            </a:r>
          </a:p>
          <a:p>
            <a:pPr algn="ctr"/>
            <a:r>
              <a:rPr lang="es-E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TRIOMPHE</a:t>
            </a:r>
            <a:endParaRPr lang="es-E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2614941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es.dreamstime.com/l-arc-de-triomphe-thumb1312354.jpg"/>
          <p:cNvSpPr>
            <a:spLocks noChangeAspect="1" noChangeArrowheads="1"/>
          </p:cNvSpPr>
          <p:nvPr/>
        </p:nvSpPr>
        <p:spPr bwMode="auto">
          <a:xfrm>
            <a:off x="63500" y="-136525"/>
            <a:ext cx="3810000" cy="254317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http://es.dreamstime.com/l-arc-de-triomphe-thumb1312354.jpg"/>
          <p:cNvSpPr>
            <a:spLocks noChangeAspect="1" noChangeArrowheads="1"/>
          </p:cNvSpPr>
          <p:nvPr/>
        </p:nvSpPr>
        <p:spPr bwMode="auto">
          <a:xfrm>
            <a:off x="215900" y="15875"/>
            <a:ext cx="3810000" cy="254317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6" descr="http://es.dreamstime.com/l-arc-de-triomphe-thumb1312354.jpg"/>
          <p:cNvSpPr>
            <a:spLocks noChangeAspect="1" noChangeArrowheads="1"/>
          </p:cNvSpPr>
          <p:nvPr/>
        </p:nvSpPr>
        <p:spPr bwMode="auto">
          <a:xfrm>
            <a:off x="368300" y="168275"/>
            <a:ext cx="3810000" cy="254317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8 CuadroTexto"/>
          <p:cNvSpPr txBox="1"/>
          <p:nvPr/>
        </p:nvSpPr>
        <p:spPr>
          <a:xfrm>
            <a:off x="3059832" y="-122670"/>
            <a:ext cx="3240360" cy="707886"/>
          </a:xfrm>
          <a:prstGeom prst="rect">
            <a:avLst/>
          </a:prstGeom>
          <a:noFill/>
        </p:spPr>
        <p:txBody>
          <a:bodyPr wrap="square" rtlCol="0">
            <a:spAutoFit/>
          </a:bodyPr>
          <a:lstStyle/>
          <a:p>
            <a:pPr algn="ctr"/>
            <a:r>
              <a:rPr lang="es-ES" sz="4000" b="1" dirty="0" smtClean="0">
                <a:solidFill>
                  <a:schemeClr val="accent1">
                    <a:lumMod val="75000"/>
                  </a:schemeClr>
                </a:solidFill>
                <a:effectLst>
                  <a:glow rad="228600">
                    <a:schemeClr val="accent1">
                      <a:satMod val="175000"/>
                      <a:alpha val="40000"/>
                    </a:schemeClr>
                  </a:glow>
                  <a:reflection blurRad="6350" stA="60000" endA="900" endPos="58000" dir="5400000" sy="-100000" algn="bl" rotWithShape="0"/>
                </a:effectLst>
              </a:rPr>
              <a:t>L’HISTOIRE</a:t>
            </a:r>
            <a:endParaRPr lang="es-ES" sz="4000" b="1" dirty="0">
              <a:solidFill>
                <a:schemeClr val="accent1">
                  <a:lumMod val="75000"/>
                </a:schemeClr>
              </a:solidFill>
              <a:effectLst>
                <a:glow rad="228600">
                  <a:schemeClr val="accent1">
                    <a:satMod val="175000"/>
                    <a:alpha val="40000"/>
                  </a:schemeClr>
                </a:glow>
                <a:reflection blurRad="6350" stA="60000" endA="900" endPos="58000" dir="5400000" sy="-100000" algn="bl" rotWithShape="0"/>
              </a:effectLst>
            </a:endParaRPr>
          </a:p>
        </p:txBody>
      </p:sp>
      <p:pic>
        <p:nvPicPr>
          <p:cNvPr id="11" name="Picture 6" descr="http://adrikayak.files.wordpress.com/2010/01/charles-de-gaulle-arc-de-triomphe-pari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5292080" y="628113"/>
            <a:ext cx="3547986" cy="2631424"/>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http://paris.photobynight.com/images/20081227120056_decorations_noel_champs_elysee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79380" y="3500637"/>
            <a:ext cx="3602601" cy="270195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9 Rectángulo"/>
          <p:cNvSpPr/>
          <p:nvPr/>
        </p:nvSpPr>
        <p:spPr>
          <a:xfrm>
            <a:off x="539552" y="961480"/>
            <a:ext cx="4536930" cy="5324535"/>
          </a:xfrm>
          <a:prstGeom prst="rect">
            <a:avLst/>
          </a:prstGeom>
        </p:spPr>
        <p:txBody>
          <a:bodyPr wrap="square">
            <a:spAutoFit/>
          </a:bodyPr>
          <a:lstStyle/>
          <a:p>
            <a:pPr algn="just"/>
            <a:r>
              <a:rPr lang="fr-FR" dirty="0" smtClean="0">
                <a:solidFill>
                  <a:schemeClr val="tx1">
                    <a:lumMod val="95000"/>
                    <a:lumOff val="5000"/>
                  </a:schemeClr>
                </a:solidFill>
                <a:latin typeface="Comic Sans MS" pitchFamily="66" charset="0"/>
              </a:rPr>
              <a:t>-</a:t>
            </a:r>
            <a:r>
              <a:rPr lang="fr-FR" sz="2000" dirty="0" smtClean="0">
                <a:solidFill>
                  <a:schemeClr val="tx1">
                    <a:lumMod val="95000"/>
                    <a:lumOff val="5000"/>
                  </a:schemeClr>
                </a:solidFill>
                <a:latin typeface="Comic Sans MS" pitchFamily="66" charset="0"/>
              </a:rPr>
              <a:t>Napoléon I</a:t>
            </a:r>
            <a:r>
              <a:rPr lang="fr-FR" sz="2000" baseline="30000" dirty="0" smtClean="0">
                <a:solidFill>
                  <a:schemeClr val="tx1">
                    <a:lumMod val="95000"/>
                    <a:lumOff val="5000"/>
                  </a:schemeClr>
                </a:solidFill>
                <a:latin typeface="Comic Sans MS" pitchFamily="66" charset="0"/>
              </a:rPr>
              <a:t>er</a:t>
            </a:r>
            <a:r>
              <a:rPr lang="fr-FR" sz="2000" dirty="0" smtClean="0">
                <a:solidFill>
                  <a:schemeClr val="tx1">
                    <a:lumMod val="95000"/>
                    <a:lumOff val="5000"/>
                  </a:schemeClr>
                </a:solidFill>
                <a:latin typeface="Comic Sans MS" pitchFamily="66" charset="0"/>
              </a:rPr>
              <a:t>, au lendemain de la bataille d'Austerlitz déclare aux soldats: « Vous ne rentrerez dans vos foyers que sous des arcs de Triomphe » et ordonne la construction de l'arc le 18 février 1806 : son projet initial était d'en faire le point de départ d'une avenue triomphale traversant notamment le Louvre et la place de la Bastille.</a:t>
            </a:r>
          </a:p>
          <a:p>
            <a:endParaRPr lang="fr-FR" sz="2000" dirty="0" smtClean="0">
              <a:solidFill>
                <a:schemeClr val="tx1">
                  <a:lumMod val="95000"/>
                  <a:lumOff val="5000"/>
                </a:schemeClr>
              </a:solidFill>
              <a:latin typeface="Comic Sans MS" pitchFamily="66" charset="0"/>
            </a:endParaRPr>
          </a:p>
          <a:p>
            <a:pPr algn="just"/>
            <a:r>
              <a:rPr lang="fr-FR" sz="2000" dirty="0" smtClean="0">
                <a:solidFill>
                  <a:schemeClr val="tx1">
                    <a:lumMod val="95000"/>
                    <a:lumOff val="5000"/>
                  </a:schemeClr>
                </a:solidFill>
                <a:latin typeface="Comic Sans MS" pitchFamily="66" charset="0"/>
              </a:rPr>
              <a:t>-Le monument a </a:t>
            </a:r>
            <a:r>
              <a:rPr lang="fr-FR" sz="2000" dirty="0" smtClean="0">
                <a:solidFill>
                  <a:schemeClr val="tx1">
                    <a:lumMod val="95000"/>
                    <a:lumOff val="5000"/>
                  </a:schemeClr>
                </a:solidFill>
                <a:latin typeface="Comic Sans MS" pitchFamily="66" charset="0"/>
              </a:rPr>
              <a:t>été </a:t>
            </a:r>
            <a:r>
              <a:rPr lang="fr-FR" sz="2000" dirty="0" smtClean="0">
                <a:solidFill>
                  <a:schemeClr val="tx1">
                    <a:lumMod val="95000"/>
                    <a:lumOff val="5000"/>
                  </a:schemeClr>
                </a:solidFill>
                <a:latin typeface="Comic Sans MS" pitchFamily="66" charset="0"/>
              </a:rPr>
              <a:t>construit par l’architecte  </a:t>
            </a:r>
            <a:r>
              <a:rPr lang="fr-FR" sz="2000" b="1" i="1" u="sng" dirty="0" smtClean="0">
                <a:solidFill>
                  <a:schemeClr val="tx1">
                    <a:lumMod val="95000"/>
                    <a:lumOff val="5000"/>
                  </a:schemeClr>
                </a:solidFill>
                <a:latin typeface="Comic Sans MS" pitchFamily="66" charset="0"/>
              </a:rPr>
              <a:t>Chalgrin</a:t>
            </a:r>
            <a:r>
              <a:rPr lang="fr-FR" sz="2000" dirty="0" smtClean="0">
                <a:solidFill>
                  <a:schemeClr val="tx1">
                    <a:lumMod val="95000"/>
                    <a:lumOff val="5000"/>
                  </a:schemeClr>
                </a:solidFill>
                <a:latin typeface="Comic Sans MS" pitchFamily="66" charset="0"/>
              </a:rPr>
              <a:t> </a:t>
            </a:r>
            <a:r>
              <a:rPr lang="es-ES" sz="2000" dirty="0" smtClean="0">
                <a:latin typeface="Comic Sans MS" pitchFamily="66" charset="0"/>
              </a:rPr>
              <a:t>et</a:t>
            </a:r>
            <a:r>
              <a:rPr lang="fr-FR" sz="2000" dirty="0" smtClean="0">
                <a:latin typeface="Comic Sans MS" pitchFamily="66" charset="0"/>
              </a:rPr>
              <a:t> </a:t>
            </a:r>
            <a:r>
              <a:rPr lang="fr-FR" sz="2000" dirty="0">
                <a:latin typeface="Comic Sans MS" pitchFamily="66" charset="0"/>
              </a:rPr>
              <a:t>son inspiration a été l'architecture romaine</a:t>
            </a:r>
            <a:r>
              <a:rPr lang="fr-FR" sz="2000" dirty="0" smtClean="0">
                <a:latin typeface="Comic Sans MS" pitchFamily="66" charset="0"/>
              </a:rPr>
              <a:t>.</a:t>
            </a:r>
            <a:r>
              <a:rPr lang="fr-FR" sz="2000" dirty="0" smtClean="0">
                <a:solidFill>
                  <a:schemeClr val="tx1">
                    <a:lumMod val="95000"/>
                    <a:lumOff val="5000"/>
                  </a:schemeClr>
                </a:solidFill>
                <a:latin typeface="Comic Sans MS" pitchFamily="66" charset="0"/>
              </a:rPr>
              <a:t> </a:t>
            </a:r>
            <a:r>
              <a:rPr lang="fr-FR" sz="2000" dirty="0">
                <a:solidFill>
                  <a:schemeClr val="tx1">
                    <a:lumMod val="95000"/>
                    <a:lumOff val="5000"/>
                  </a:schemeClr>
                </a:solidFill>
                <a:latin typeface="Comic Sans MS" pitchFamily="66" charset="0"/>
              </a:rPr>
              <a:t>I</a:t>
            </a:r>
            <a:r>
              <a:rPr lang="fr-FR" sz="2000" dirty="0" smtClean="0">
                <a:solidFill>
                  <a:schemeClr val="tx1">
                    <a:lumMod val="95000"/>
                    <a:lumOff val="5000"/>
                  </a:schemeClr>
                </a:solidFill>
                <a:latin typeface="Comic Sans MS" pitchFamily="66" charset="0"/>
              </a:rPr>
              <a:t>l </a:t>
            </a:r>
            <a:r>
              <a:rPr lang="fr-FR" sz="2000" dirty="0" smtClean="0">
                <a:solidFill>
                  <a:schemeClr val="tx1">
                    <a:lumMod val="95000"/>
                    <a:lumOff val="5000"/>
                  </a:schemeClr>
                </a:solidFill>
                <a:effectLst/>
                <a:latin typeface="Comic Sans MS" pitchFamily="66" charset="0"/>
              </a:rPr>
              <a:t>mesure </a:t>
            </a:r>
            <a:r>
              <a:rPr lang="fr-FR" sz="2000" dirty="0" smtClean="0">
                <a:solidFill>
                  <a:schemeClr val="tx1">
                    <a:lumMod val="95000"/>
                    <a:lumOff val="5000"/>
                  </a:schemeClr>
                </a:solidFill>
                <a:latin typeface="Comic Sans MS" pitchFamily="66" charset="0"/>
              </a:rPr>
              <a:t>49</a:t>
            </a:r>
            <a:r>
              <a:rPr lang="fr-FR" sz="2000" dirty="0" smtClean="0">
                <a:solidFill>
                  <a:schemeClr val="tx1">
                    <a:lumMod val="95000"/>
                    <a:lumOff val="5000"/>
                  </a:schemeClr>
                </a:solidFill>
                <a:effectLst/>
                <a:latin typeface="Comic Sans MS" pitchFamily="66" charset="0"/>
              </a:rPr>
              <a:t> mètres de hauteur et 45 mètres de largeur. </a:t>
            </a:r>
          </a:p>
        </p:txBody>
      </p:sp>
    </p:spTree>
    <p:extLst>
      <p:ext uri="{BB962C8B-B14F-4D97-AF65-F5344CB8AC3E}">
        <p14:creationId xmlns="" xmlns:p14="http://schemas.microsoft.com/office/powerpoint/2010/main" val="2509554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32656"/>
            <a:ext cx="4680520" cy="5328592"/>
          </a:xfrm>
        </p:spPr>
        <p:txBody>
          <a:bodyPr>
            <a:normAutofit lnSpcReduction="10000"/>
          </a:bodyPr>
          <a:lstStyle/>
          <a:p>
            <a:pPr marL="0" indent="0" algn="just">
              <a:buNone/>
            </a:pPr>
            <a:r>
              <a:rPr lang="fr-FR" sz="2800" dirty="0" smtClean="0">
                <a:solidFill>
                  <a:schemeClr val="tx1">
                    <a:lumMod val="95000"/>
                    <a:lumOff val="5000"/>
                  </a:schemeClr>
                </a:solidFill>
                <a:latin typeface="Comic Sans MS" pitchFamily="66" charset="0"/>
              </a:rPr>
              <a:t>-L'Arc de triomphe de l'Étoile est inauguré le 29 juillet 1836 pour le sixième anniversaire des Trois Glorieuses. </a:t>
            </a:r>
          </a:p>
          <a:p>
            <a:pPr marL="0" indent="0" algn="just">
              <a:buNone/>
            </a:pPr>
            <a:endParaRPr lang="fr-FR" sz="2800" dirty="0" smtClean="0">
              <a:solidFill>
                <a:schemeClr val="tx1">
                  <a:lumMod val="95000"/>
                  <a:lumOff val="5000"/>
                </a:schemeClr>
              </a:solidFill>
              <a:latin typeface="Comic Sans MS" pitchFamily="66" charset="0"/>
            </a:endParaRPr>
          </a:p>
          <a:p>
            <a:pPr marL="0" indent="0" algn="just">
              <a:buNone/>
            </a:pPr>
            <a:r>
              <a:rPr lang="fr-FR" sz="2800" dirty="0" smtClean="0">
                <a:solidFill>
                  <a:schemeClr val="tx1">
                    <a:lumMod val="95000"/>
                    <a:lumOff val="5000"/>
                  </a:schemeClr>
                </a:solidFill>
                <a:latin typeface="Comic Sans MS" pitchFamily="66" charset="0"/>
              </a:rPr>
              <a:t>-L'arc de triomphe de l'Étoile fait l'objet d'un classement au titre des monuments historiques depuis le 6 février 1896.</a:t>
            </a:r>
          </a:p>
          <a:p>
            <a:endParaRPr lang="es-ES" dirty="0"/>
          </a:p>
        </p:txBody>
      </p:sp>
      <p:pic>
        <p:nvPicPr>
          <p:cNvPr id="8198" name="Picture 6" descr="http://www.viajejet.com/wp-content/viajes/Arco-Triunfo-Pari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68361" y="505699"/>
            <a:ext cx="3743325" cy="50958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6052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613" y="0"/>
            <a:ext cx="8579296" cy="6126163"/>
          </a:xfrm>
        </p:spPr>
        <p:txBody>
          <a:bodyPr>
            <a:normAutofit/>
          </a:bodyPr>
          <a:lstStyle/>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endParaRPr lang="fr-FR" sz="1600" dirty="0"/>
          </a:p>
          <a:p>
            <a:pPr marL="0" indent="0">
              <a:buNone/>
            </a:pPr>
            <a:endParaRPr lang="fr-FR" sz="1600" dirty="0" smtClean="0"/>
          </a:p>
          <a:p>
            <a:pPr marL="0" indent="0">
              <a:buNone/>
            </a:pPr>
            <a:r>
              <a:rPr lang="fr-FR" sz="1600" b="1" dirty="0" smtClean="0"/>
              <a:t>LE STYLE DE L’ARCHITECTURE- </a:t>
            </a:r>
            <a:endParaRPr lang="fr-FR" sz="1600" dirty="0" smtClean="0"/>
          </a:p>
          <a:p>
            <a:endParaRPr lang="fr-FR" sz="1600" dirty="0" smtClean="0"/>
          </a:p>
          <a:p>
            <a:endParaRPr lang="fr-FR" sz="1600" dirty="0"/>
          </a:p>
          <a:p>
            <a:endParaRPr lang="fr-FR" sz="1600" dirty="0" smtClean="0"/>
          </a:p>
          <a:p>
            <a:endParaRPr lang="fr-FR" sz="1600" dirty="0"/>
          </a:p>
          <a:p>
            <a:pPr marL="0" indent="0">
              <a:buNone/>
            </a:pPr>
            <a:r>
              <a:rPr lang="fr-FR" sz="1600" dirty="0" smtClean="0">
                <a:latin typeface="Comic Sans MS" pitchFamily="66" charset="0"/>
              </a:rPr>
              <a:t>Les quatre plus importants groupes sculptés sont :</a:t>
            </a:r>
          </a:p>
          <a:p>
            <a:pPr marL="0" indent="0">
              <a:buNone/>
            </a:pPr>
            <a:endParaRPr lang="es-ES" sz="1600" dirty="0" smtClean="0">
              <a:effectLst/>
            </a:endParaRPr>
          </a:p>
          <a:p>
            <a:pPr marL="0" indent="0">
              <a:buNone/>
            </a:pPr>
            <a:endParaRPr lang="es-ES" sz="1600" b="1" dirty="0"/>
          </a:p>
        </p:txBody>
      </p:sp>
      <p:sp>
        <p:nvSpPr>
          <p:cNvPr id="4" name="3 Rectángulo"/>
          <p:cNvSpPr/>
          <p:nvPr/>
        </p:nvSpPr>
        <p:spPr>
          <a:xfrm>
            <a:off x="-26643" y="6211669"/>
            <a:ext cx="4572000" cy="584775"/>
          </a:xfrm>
          <a:prstGeom prst="rect">
            <a:avLst/>
          </a:prstGeom>
        </p:spPr>
        <p:txBody>
          <a:bodyPr>
            <a:spAutoFit/>
          </a:bodyPr>
          <a:lstStyle/>
          <a:p>
            <a:r>
              <a:rPr lang="fr-FR" sz="1600" dirty="0" smtClean="0">
                <a:effectLst/>
                <a:latin typeface="Comic Sans MS" pitchFamily="66" charset="0"/>
              </a:rPr>
              <a:t>Le Départ de 1792</a:t>
            </a:r>
            <a:br>
              <a:rPr lang="fr-FR" sz="1600" dirty="0" smtClean="0">
                <a:effectLst/>
                <a:latin typeface="Comic Sans MS" pitchFamily="66" charset="0"/>
              </a:rPr>
            </a:br>
            <a:r>
              <a:rPr lang="fr-FR" sz="1600" dirty="0" smtClean="0">
                <a:effectLst/>
                <a:latin typeface="Comic Sans MS" pitchFamily="66" charset="0"/>
              </a:rPr>
              <a:t>La Marseillaise</a:t>
            </a:r>
            <a:endParaRPr lang="fr-FR" sz="1600" dirty="0">
              <a:effectLst/>
              <a:latin typeface="Comic Sans MS" pitchFamily="66" charset="0"/>
            </a:endParaRPr>
          </a:p>
        </p:txBody>
      </p:sp>
      <p:pic>
        <p:nvPicPr>
          <p:cNvPr id="3076" name="Picture 4" descr="Fichier:Le bas relief de la marseillaise.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3847" y="3572072"/>
            <a:ext cx="1894748" cy="2708721"/>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Fichier:Le base relief du triomphe de 1810.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45333" y="3622790"/>
            <a:ext cx="1970114" cy="269263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Rectángulo"/>
          <p:cNvSpPr/>
          <p:nvPr/>
        </p:nvSpPr>
        <p:spPr>
          <a:xfrm>
            <a:off x="2259357" y="6350168"/>
            <a:ext cx="2164375" cy="338554"/>
          </a:xfrm>
          <a:prstGeom prst="rect">
            <a:avLst/>
          </a:prstGeom>
        </p:spPr>
        <p:txBody>
          <a:bodyPr wrap="none">
            <a:spAutoFit/>
          </a:bodyPr>
          <a:lstStyle/>
          <a:p>
            <a:r>
              <a:rPr lang="es-ES" sz="1600" dirty="0" smtClean="0">
                <a:effectLst/>
                <a:latin typeface="Comic Sans MS" pitchFamily="66" charset="0"/>
              </a:rPr>
              <a:t>Le </a:t>
            </a:r>
            <a:r>
              <a:rPr lang="es-ES" sz="1600" dirty="0" err="1" smtClean="0">
                <a:effectLst/>
                <a:latin typeface="Comic Sans MS" pitchFamily="66" charset="0"/>
              </a:rPr>
              <a:t>Triomphe</a:t>
            </a:r>
            <a:r>
              <a:rPr lang="es-ES" sz="1600" dirty="0" smtClean="0">
                <a:effectLst/>
                <a:latin typeface="Comic Sans MS" pitchFamily="66" charset="0"/>
              </a:rPr>
              <a:t> de 1810</a:t>
            </a:r>
            <a:endParaRPr lang="es-ES" sz="1600" dirty="0">
              <a:effectLst/>
              <a:latin typeface="Comic Sans MS" pitchFamily="66" charset="0"/>
            </a:endParaRPr>
          </a:p>
        </p:txBody>
      </p:sp>
      <p:pic>
        <p:nvPicPr>
          <p:cNvPr id="3080" name="Picture 8" descr="Fichier:Paris Arc de Triomphe 03.jpg">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745926" y="3638872"/>
            <a:ext cx="2007418" cy="267655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5 Rectángulo"/>
          <p:cNvSpPr/>
          <p:nvPr/>
        </p:nvSpPr>
        <p:spPr>
          <a:xfrm>
            <a:off x="4602271" y="6375072"/>
            <a:ext cx="2279791" cy="338554"/>
          </a:xfrm>
          <a:prstGeom prst="rect">
            <a:avLst/>
          </a:prstGeom>
        </p:spPr>
        <p:txBody>
          <a:bodyPr wrap="none">
            <a:spAutoFit/>
          </a:bodyPr>
          <a:lstStyle/>
          <a:p>
            <a:r>
              <a:rPr lang="es-ES" sz="1600" dirty="0" smtClean="0">
                <a:effectLst/>
                <a:latin typeface="Comic Sans MS" pitchFamily="66" charset="0"/>
              </a:rPr>
              <a:t>La </a:t>
            </a:r>
            <a:r>
              <a:rPr lang="es-ES" sz="1600" dirty="0" err="1" smtClean="0">
                <a:effectLst/>
                <a:latin typeface="Comic Sans MS" pitchFamily="66" charset="0"/>
              </a:rPr>
              <a:t>Résistance</a:t>
            </a:r>
            <a:r>
              <a:rPr lang="es-ES" sz="1600" dirty="0" smtClean="0">
                <a:effectLst/>
                <a:latin typeface="Comic Sans MS" pitchFamily="66" charset="0"/>
              </a:rPr>
              <a:t> de 1814</a:t>
            </a:r>
            <a:endParaRPr lang="es-ES" sz="1600" dirty="0">
              <a:effectLst/>
              <a:latin typeface="Comic Sans MS" pitchFamily="66" charset="0"/>
            </a:endParaRPr>
          </a:p>
        </p:txBody>
      </p:sp>
      <p:pic>
        <p:nvPicPr>
          <p:cNvPr id="3082" name="Picture 10" descr="Fichier:Paris Arc de Triomphe 02.jpg">
            <a:hlinkClick r:id="rId8"/>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143540" y="3774864"/>
            <a:ext cx="1950156" cy="260020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8" name="Rectangle 12"/>
          <p:cNvSpPr>
            <a:spLocks noChangeArrowheads="1"/>
          </p:cNvSpPr>
          <p:nvPr/>
        </p:nvSpPr>
        <p:spPr bwMode="auto">
          <a:xfrm>
            <a:off x="-26643"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9" name="Rectangle 13"/>
          <p:cNvSpPr>
            <a:spLocks noChangeArrowheads="1"/>
          </p:cNvSpPr>
          <p:nvPr/>
        </p:nvSpPr>
        <p:spPr bwMode="auto">
          <a:xfrm>
            <a:off x="304800" y="3048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0" name="Rectangle 14"/>
          <p:cNvSpPr>
            <a:spLocks noChangeArrowheads="1"/>
          </p:cNvSpPr>
          <p:nvPr/>
        </p:nvSpPr>
        <p:spPr bwMode="auto">
          <a:xfrm>
            <a:off x="457200" y="4572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1" name="10 CuadroTexto"/>
          <p:cNvSpPr txBox="1"/>
          <p:nvPr/>
        </p:nvSpPr>
        <p:spPr>
          <a:xfrm>
            <a:off x="7166910" y="6350168"/>
            <a:ext cx="2305260" cy="338554"/>
          </a:xfrm>
          <a:prstGeom prst="rect">
            <a:avLst/>
          </a:prstGeom>
          <a:noFill/>
        </p:spPr>
        <p:txBody>
          <a:bodyPr wrap="square" rtlCol="0">
            <a:spAutoFit/>
          </a:bodyPr>
          <a:lstStyle/>
          <a:p>
            <a:r>
              <a:rPr lang="es-ES" sz="1600" dirty="0" smtClean="0">
                <a:latin typeface="Comic Sans MS" pitchFamily="66" charset="0"/>
              </a:rPr>
              <a:t>Le </a:t>
            </a:r>
            <a:r>
              <a:rPr lang="es-ES" sz="1600" dirty="0" err="1" smtClean="0">
                <a:latin typeface="Comic Sans MS" pitchFamily="66" charset="0"/>
              </a:rPr>
              <a:t>paix</a:t>
            </a:r>
            <a:r>
              <a:rPr lang="es-ES" sz="1600" dirty="0" smtClean="0">
                <a:latin typeface="Comic Sans MS" pitchFamily="66" charset="0"/>
              </a:rPr>
              <a:t> de 1815</a:t>
            </a:r>
            <a:endParaRPr lang="es-ES" sz="1600" dirty="0">
              <a:latin typeface="Comic Sans MS" pitchFamily="66" charset="0"/>
            </a:endParaRPr>
          </a:p>
        </p:txBody>
      </p:sp>
      <p:pic>
        <p:nvPicPr>
          <p:cNvPr id="3088" name="Picture 16" descr="Fichier:Unknownsoldier paris.jpg">
            <a:hlinkClick r:id="rId10"/>
          </p:cNvPr>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7126" y="761999"/>
            <a:ext cx="3428953" cy="1748766"/>
          </a:xfrm>
          <a:prstGeom prst="rect">
            <a:avLst/>
          </a:prstGeom>
          <a:noFill/>
          <a:extLst>
            <a:ext uri="{909E8E84-426E-40DD-AFC4-6F175D3DCCD1}">
              <a14:hiddenFill xmlns="" xmlns:a14="http://schemas.microsoft.com/office/drawing/2010/main">
                <a:solidFill>
                  <a:srgbClr val="FFFFFF"/>
                </a:solidFill>
              </a14:hiddenFill>
            </a:ext>
          </a:extLst>
        </p:spPr>
      </p:pic>
      <p:pic>
        <p:nvPicPr>
          <p:cNvPr id="3090" name="Picture 18" descr="Fichier:Tombe du soldat inconnu Paris.jpg">
            <a:hlinkClick r:id="rId12"/>
          </p:cNvPr>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788024" y="836712"/>
            <a:ext cx="2925601" cy="2194202"/>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11 CuadroTexto"/>
          <p:cNvSpPr txBox="1"/>
          <p:nvPr/>
        </p:nvSpPr>
        <p:spPr>
          <a:xfrm>
            <a:off x="-56099" y="146446"/>
            <a:ext cx="4203192" cy="800219"/>
          </a:xfrm>
          <a:prstGeom prst="rect">
            <a:avLst/>
          </a:prstGeom>
          <a:noFill/>
        </p:spPr>
        <p:txBody>
          <a:bodyPr wrap="square" rtlCol="0">
            <a:spAutoFit/>
          </a:bodyPr>
          <a:lstStyle/>
          <a:p>
            <a:r>
              <a:rPr lang="fr-FR" sz="1400" dirty="0" smtClean="0">
                <a:latin typeface="Comic Sans MS" pitchFamily="66" charset="0"/>
              </a:rPr>
              <a:t>À ses pieds se trouve la tombe du Soldat inconnu de la Première Guerre mondiale.</a:t>
            </a:r>
          </a:p>
          <a:p>
            <a:endParaRPr lang="es-ES" dirty="0"/>
          </a:p>
        </p:txBody>
      </p:sp>
      <p:sp>
        <p:nvSpPr>
          <p:cNvPr id="13" name="12 CuadroTexto"/>
          <p:cNvSpPr txBox="1"/>
          <p:nvPr/>
        </p:nvSpPr>
        <p:spPr>
          <a:xfrm>
            <a:off x="4085492" y="146446"/>
            <a:ext cx="5450995" cy="800219"/>
          </a:xfrm>
          <a:prstGeom prst="rect">
            <a:avLst/>
          </a:prstGeom>
          <a:noFill/>
        </p:spPr>
        <p:txBody>
          <a:bodyPr wrap="square" rtlCol="0">
            <a:spAutoFit/>
          </a:bodyPr>
          <a:lstStyle/>
          <a:p>
            <a:r>
              <a:rPr lang="fr-FR" sz="1400" dirty="0" smtClean="0">
                <a:latin typeface="Comic Sans MS" pitchFamily="66" charset="0"/>
              </a:rPr>
              <a:t>Il y a une  flamme, la flamme éternelle qui  commémore le souvenir des soldats morts au combat et ne s’éteint </a:t>
            </a:r>
            <a:r>
              <a:rPr lang="fr-FR" sz="1400" dirty="0" smtClean="0">
                <a:latin typeface="Comic Sans MS" pitchFamily="66" charset="0"/>
              </a:rPr>
              <a:t>jamais.</a:t>
            </a:r>
            <a:endParaRPr lang="fr-FR" sz="1400" dirty="0" smtClean="0">
              <a:latin typeface="Comic Sans MS" pitchFamily="66" charset="0"/>
            </a:endParaRPr>
          </a:p>
          <a:p>
            <a:endParaRPr lang="es-ES" dirty="0"/>
          </a:p>
        </p:txBody>
      </p:sp>
    </p:spTree>
    <p:extLst>
      <p:ext uri="{BB962C8B-B14F-4D97-AF65-F5344CB8AC3E}">
        <p14:creationId xmlns="" xmlns:p14="http://schemas.microsoft.com/office/powerpoint/2010/main" val="3566271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16632"/>
            <a:ext cx="8445624" cy="6480720"/>
          </a:xfrm>
        </p:spPr>
        <p:txBody>
          <a:bodyPr/>
          <a:lstStyle/>
          <a:p>
            <a:pPr marL="0" indent="0">
              <a:buNone/>
            </a:pPr>
            <a:r>
              <a:rPr lang="fr-FR" sz="1600" dirty="0" smtClean="0">
                <a:latin typeface="Comic Sans MS" pitchFamily="66" charset="0"/>
              </a:rPr>
              <a:t>Six bas-reliefs sont gravés sur les quatre faces de l'arc et retracent des scènes de la révolution et de l'Empire. Ils se situent au-dessus des 4 groupes ainsi que sur les côtés de l'arc :</a:t>
            </a:r>
            <a:endParaRPr lang="fr-FR" sz="1600" dirty="0" smtClean="0">
              <a:effectLst/>
              <a:latin typeface="Comic Sans MS" pitchFamily="66" charset="0"/>
            </a:endParaRPr>
          </a:p>
          <a:p>
            <a:pPr marL="0" indent="0">
              <a:buNone/>
            </a:pPr>
            <a:endParaRPr lang="fr-FR" sz="1600" dirty="0" smtClean="0"/>
          </a:p>
          <a:p>
            <a:endParaRPr lang="es-ES" dirty="0"/>
          </a:p>
        </p:txBody>
      </p:sp>
      <p:pic>
        <p:nvPicPr>
          <p:cNvPr id="4098" name="Picture 2" descr="Fichier:Arc de Triomphe mg 6862.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1772816"/>
            <a:ext cx="1974023" cy="1317660"/>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Fichier:Arc de Triomphe mg 6864.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75856" y="1772816"/>
            <a:ext cx="1999865" cy="1332410"/>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Fichier:Bas-Relief Jemmapes.jpg">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868144" y="1844824"/>
            <a:ext cx="3021172" cy="898799"/>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Fichier:Paris Arc de Triomphe 05.jpg">
            <a:hlinkClick r:id="rId8"/>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07504" y="3573016"/>
            <a:ext cx="2375471" cy="1434191"/>
          </a:xfrm>
          <a:prstGeom prst="rect">
            <a:avLst/>
          </a:prstGeom>
          <a:noFill/>
          <a:extLst>
            <a:ext uri="{909E8E84-426E-40DD-AFC4-6F175D3DCCD1}">
              <a14:hiddenFill xmlns="" xmlns:a14="http://schemas.microsoft.com/office/drawing/2010/main">
                <a:solidFill>
                  <a:srgbClr val="FFFFFF"/>
                </a:solidFill>
              </a14:hiddenFill>
            </a:ext>
          </a:extLst>
        </p:spPr>
      </p:pic>
      <p:pic>
        <p:nvPicPr>
          <p:cNvPr id="4106" name="Picture 10" descr="Fichier:Paris Arc de Triomphe 04.jpg">
            <a:hlinkClick r:id="rId10"/>
          </p:cNvPr>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885176" y="3573016"/>
            <a:ext cx="2462553" cy="1502158"/>
          </a:xfrm>
          <a:prstGeom prst="rect">
            <a:avLst/>
          </a:prstGeom>
          <a:noFill/>
          <a:extLst>
            <a:ext uri="{909E8E84-426E-40DD-AFC4-6F175D3DCCD1}">
              <a14:hiddenFill xmlns="" xmlns:a14="http://schemas.microsoft.com/office/drawing/2010/main">
                <a:solidFill>
                  <a:srgbClr val="FFFFFF"/>
                </a:solidFill>
              </a14:hiddenFill>
            </a:ext>
          </a:extLst>
        </p:spPr>
      </p:pic>
      <p:pic>
        <p:nvPicPr>
          <p:cNvPr id="4108" name="Picture 12" descr="Fichier:Bas-relief Austerlitz Gechter Arc de Triomphe.jpg">
            <a:hlinkClick r:id="rId12"/>
          </p:cNvPr>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5638278" y="3599090"/>
            <a:ext cx="3505722" cy="106048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0" name="Rectangle 14"/>
          <p:cNvSpPr>
            <a:spLocks noChangeArrowheads="1"/>
          </p:cNvSpPr>
          <p:nvPr/>
        </p:nvSpPr>
        <p:spPr bwMode="auto">
          <a:xfrm>
            <a:off x="152400" y="1524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
        <p:nvSpPr>
          <p:cNvPr id="12" name="Rectangle 15"/>
          <p:cNvSpPr>
            <a:spLocks noChangeArrowheads="1"/>
          </p:cNvSpPr>
          <p:nvPr/>
        </p:nvSpPr>
        <p:spPr bwMode="auto">
          <a:xfrm>
            <a:off x="304800" y="3048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 xmlns:p14="http://schemas.microsoft.com/office/powerpoint/2010/main" val="1911731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7818"/>
            <a:ext cx="8229600" cy="4525963"/>
          </a:xfrm>
        </p:spPr>
        <p:txBody>
          <a:bodyPr/>
          <a:lstStyle/>
          <a:p>
            <a:pPr marL="0" indent="0">
              <a:buNone/>
            </a:pPr>
            <a:r>
              <a:rPr lang="fr-FR" sz="1600" dirty="0" smtClean="0">
                <a:latin typeface="Comic Sans MS" pitchFamily="66" charset="0"/>
              </a:rPr>
              <a:t>Sur les faces intérieures des petites arcades sont gravés les noms des personnalités de la Révolution et de l'Empire. Les noms de ceux qui sont morts au combat sont soulignés.</a:t>
            </a:r>
            <a:endParaRPr lang="es-ES" dirty="0" smtClean="0">
              <a:latin typeface="Comic Sans MS" pitchFamily="66" charset="0"/>
            </a:endParaRPr>
          </a:p>
          <a:p>
            <a:pPr marL="0" indent="0">
              <a:buNone/>
            </a:pPr>
            <a:endParaRPr lang="fr-FR" sz="1600" dirty="0" smtClean="0"/>
          </a:p>
        </p:txBody>
      </p:sp>
      <p:pic>
        <p:nvPicPr>
          <p:cNvPr id="5122" name="Picture 2" descr="http://upload.wikimedia.org/wikipedia/commons/b/b4/Diadal%C3%ADv_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802635"/>
            <a:ext cx="2952328" cy="2215247"/>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Fichier:Diadalív 3.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60032" y="802635"/>
            <a:ext cx="2891439" cy="216857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CuadroTexto"/>
          <p:cNvSpPr txBox="1"/>
          <p:nvPr/>
        </p:nvSpPr>
        <p:spPr>
          <a:xfrm>
            <a:off x="0" y="3031946"/>
            <a:ext cx="8964488" cy="338554"/>
          </a:xfrm>
          <a:prstGeom prst="rect">
            <a:avLst/>
          </a:prstGeom>
          <a:noFill/>
        </p:spPr>
        <p:txBody>
          <a:bodyPr wrap="square" rtlCol="0">
            <a:spAutoFit/>
          </a:bodyPr>
          <a:lstStyle/>
          <a:p>
            <a:r>
              <a:rPr lang="fr-FR" sz="1600" dirty="0" smtClean="0">
                <a:latin typeface="Comic Sans MS" pitchFamily="66" charset="0"/>
              </a:rPr>
              <a:t>L'attique est </a:t>
            </a:r>
            <a:r>
              <a:rPr lang="fr-FR" sz="1600" dirty="0" smtClean="0">
                <a:latin typeface="Comic Sans MS" pitchFamily="66" charset="0"/>
              </a:rPr>
              <a:t>gravée avec </a:t>
            </a:r>
            <a:r>
              <a:rPr lang="fr-FR" sz="1600" dirty="0" smtClean="0">
                <a:latin typeface="Comic Sans MS" pitchFamily="66" charset="0"/>
              </a:rPr>
              <a:t>les noms de grandes batailles de la révolution et de l'Empire.</a:t>
            </a:r>
            <a:endParaRPr lang="es-ES" sz="1600" dirty="0">
              <a:latin typeface="Comic Sans MS" pitchFamily="66" charset="0"/>
            </a:endParaRPr>
          </a:p>
        </p:txBody>
      </p:sp>
      <p:pic>
        <p:nvPicPr>
          <p:cNvPr id="5126" name="Picture 6" descr="Fichier:Batailles gravées sur atique ADT.jpg">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1112" y="3789040"/>
            <a:ext cx="8893070" cy="20120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98707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www.insecula.com/PhotosNew/00/00/05/62/ME0000056251_2.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456247">
            <a:off x="6439239" y="3517559"/>
            <a:ext cx="2571750" cy="218122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2 Marcador de contenido"/>
          <p:cNvSpPr>
            <a:spLocks noGrp="1"/>
          </p:cNvSpPr>
          <p:nvPr>
            <p:ph idx="1"/>
          </p:nvPr>
        </p:nvSpPr>
        <p:spPr>
          <a:xfrm>
            <a:off x="179512" y="27709"/>
            <a:ext cx="8229600" cy="4525963"/>
          </a:xfrm>
        </p:spPr>
        <p:txBody>
          <a:bodyPr>
            <a:normAutofit/>
          </a:bodyPr>
          <a:lstStyle/>
          <a:p>
            <a:pPr marL="0" indent="0">
              <a:buNone/>
            </a:pPr>
            <a:endParaRPr lang="es-ES" sz="1600" dirty="0">
              <a:latin typeface="Comic Sans MS" pitchFamily="66" charset="0"/>
            </a:endParaRPr>
          </a:p>
        </p:txBody>
      </p:sp>
      <p:sp>
        <p:nvSpPr>
          <p:cNvPr id="4" name="3 CuadroTexto"/>
          <p:cNvSpPr txBox="1"/>
          <p:nvPr/>
        </p:nvSpPr>
        <p:spPr>
          <a:xfrm>
            <a:off x="539552" y="0"/>
            <a:ext cx="8352928" cy="4524315"/>
          </a:xfrm>
          <a:prstGeom prst="rect">
            <a:avLst/>
          </a:prstGeom>
          <a:noFill/>
        </p:spPr>
        <p:txBody>
          <a:bodyPr wrap="square" rtlCol="0">
            <a:spAutoFit/>
          </a:bodyPr>
          <a:lstStyle/>
          <a:p>
            <a:pPr algn="ctr"/>
            <a:endParaRPr lang="es-ES" sz="3600" dirty="0" smtClean="0">
              <a:latin typeface="Comic Sans MS" pitchFamily="66" charset="0"/>
            </a:endParaRPr>
          </a:p>
          <a:p>
            <a:pPr algn="ctr"/>
            <a:r>
              <a:rPr lang="es-ES" sz="3600" dirty="0" smtClean="0">
                <a:latin typeface="Comic Sans MS" pitchFamily="66" charset="0"/>
              </a:rPr>
              <a:t>À </a:t>
            </a:r>
            <a:r>
              <a:rPr lang="fr-FR" sz="3600" dirty="0" smtClean="0">
                <a:latin typeface="Comic Sans MS" pitchFamily="66" charset="0"/>
              </a:rPr>
              <a:t>présent</a:t>
            </a:r>
            <a:r>
              <a:rPr lang="es-ES" sz="3600" dirty="0" smtClean="0">
                <a:latin typeface="Comic Sans MS" pitchFamily="66" charset="0"/>
              </a:rPr>
              <a:t> </a:t>
            </a:r>
            <a:r>
              <a:rPr lang="es-ES" sz="3600" dirty="0" err="1">
                <a:latin typeface="Comic Sans MS" pitchFamily="66" charset="0"/>
              </a:rPr>
              <a:t>c</a:t>
            </a:r>
            <a:r>
              <a:rPr lang="es-ES" sz="3600" dirty="0" err="1" smtClean="0">
                <a:latin typeface="Comic Sans MS" pitchFamily="66" charset="0"/>
              </a:rPr>
              <a:t>’est</a:t>
            </a:r>
            <a:r>
              <a:rPr lang="es-ES" sz="3600" dirty="0" smtClean="0">
                <a:latin typeface="Comic Sans MS" pitchFamily="66" charset="0"/>
              </a:rPr>
              <a:t> un </a:t>
            </a:r>
            <a:r>
              <a:rPr lang="es-ES" sz="3600" dirty="0" err="1" smtClean="0">
                <a:latin typeface="Comic Sans MS" pitchFamily="66" charset="0"/>
              </a:rPr>
              <a:t>monument</a:t>
            </a:r>
            <a:r>
              <a:rPr lang="es-ES" sz="3600" dirty="0" smtClean="0">
                <a:latin typeface="Comic Sans MS" pitchFamily="66" charset="0"/>
              </a:rPr>
              <a:t> </a:t>
            </a:r>
            <a:r>
              <a:rPr lang="es-ES" sz="3600" dirty="0" err="1" smtClean="0">
                <a:latin typeface="Comic Sans MS" pitchFamily="66" charset="0"/>
              </a:rPr>
              <a:t>touristique</a:t>
            </a:r>
            <a:r>
              <a:rPr lang="es-ES" sz="3600" dirty="0">
                <a:latin typeface="Comic Sans MS" pitchFamily="66" charset="0"/>
              </a:rPr>
              <a:t> </a:t>
            </a:r>
            <a:r>
              <a:rPr lang="es-ES" sz="3600" dirty="0" smtClean="0">
                <a:latin typeface="Comic Sans MS" pitchFamily="66" charset="0"/>
              </a:rPr>
              <a:t>visité par </a:t>
            </a:r>
            <a:r>
              <a:rPr lang="es-ES" sz="3600" dirty="0" err="1" smtClean="0">
                <a:latin typeface="Comic Sans MS" pitchFamily="66" charset="0"/>
              </a:rPr>
              <a:t>millions</a:t>
            </a:r>
            <a:r>
              <a:rPr lang="es-ES" sz="3600" dirty="0" smtClean="0">
                <a:latin typeface="Comic Sans MS" pitchFamily="66" charset="0"/>
              </a:rPr>
              <a:t> des </a:t>
            </a:r>
            <a:r>
              <a:rPr lang="es-ES" sz="3600" dirty="0" err="1" smtClean="0">
                <a:latin typeface="Comic Sans MS" pitchFamily="66" charset="0"/>
              </a:rPr>
              <a:t>personnes</a:t>
            </a:r>
            <a:r>
              <a:rPr lang="es-ES" sz="3600" dirty="0" smtClean="0">
                <a:latin typeface="Comic Sans MS" pitchFamily="66" charset="0"/>
              </a:rPr>
              <a:t>. </a:t>
            </a:r>
            <a:r>
              <a:rPr lang="fr-FR" sz="3600" dirty="0">
                <a:latin typeface="Comic Sans MS" pitchFamily="66" charset="0"/>
              </a:rPr>
              <a:t>L'accès au monument se fait par un passage </a:t>
            </a:r>
            <a:r>
              <a:rPr lang="fr-FR" sz="3600" dirty="0" smtClean="0">
                <a:latin typeface="Comic Sans MS" pitchFamily="66" charset="0"/>
              </a:rPr>
              <a:t>souterrain. On </a:t>
            </a:r>
            <a:r>
              <a:rPr lang="fr-FR" sz="3600" dirty="0">
                <a:latin typeface="Comic Sans MS" pitchFamily="66" charset="0"/>
              </a:rPr>
              <a:t>accède au sommet par un </a:t>
            </a:r>
            <a:r>
              <a:rPr lang="fr-FR" sz="3600" dirty="0" smtClean="0">
                <a:latin typeface="Comic Sans MS" pitchFamily="66" charset="0"/>
              </a:rPr>
              <a:t>ascenseur et on peux voir la ville et sur </a:t>
            </a:r>
            <a:r>
              <a:rPr lang="fr-FR" sz="3600" dirty="0" smtClean="0">
                <a:latin typeface="Comic Sans MS" pitchFamily="66" charset="0"/>
              </a:rPr>
              <a:t>toutes </a:t>
            </a:r>
            <a:r>
              <a:rPr lang="fr-FR" sz="3600" dirty="0" smtClean="0">
                <a:latin typeface="Comic Sans MS" pitchFamily="66" charset="0"/>
              </a:rPr>
              <a:t>les avenues.</a:t>
            </a:r>
            <a:endParaRPr lang="es-ES" sz="3600" dirty="0">
              <a:latin typeface="Comic Sans MS" pitchFamily="66" charset="0"/>
            </a:endParaRPr>
          </a:p>
        </p:txBody>
      </p:sp>
      <p:pic>
        <p:nvPicPr>
          <p:cNvPr id="6150" name="Picture 6" descr="http://www.insecula.com/PhotosNew/00/00/05/62/ME0000056211_3.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4509120"/>
            <a:ext cx="6588224" cy="20764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97107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ampos Eliseos de noch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http://t1.gstatic.com/images?q=tbn:ANd9GcS4jp0APUun3PCxSRVcnbTbYF9i3mUOafwV4PQiKVYzeRHWckGa&amp;t=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11760" y="1539876"/>
            <a:ext cx="4320480" cy="4578124"/>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11 Rectángulo"/>
          <p:cNvSpPr/>
          <p:nvPr/>
        </p:nvSpPr>
        <p:spPr>
          <a:xfrm>
            <a:off x="1691680" y="116632"/>
            <a:ext cx="6274988"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s-E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39700">
                    <a:schemeClr val="accent2">
                      <a:satMod val="175000"/>
                      <a:alpha val="40000"/>
                    </a:schemeClr>
                  </a:glow>
                  <a:outerShdw blurRad="38100" dist="38100" dir="7020000" algn="tl">
                    <a:srgbClr val="000000">
                      <a:alpha val="35000"/>
                    </a:srgbClr>
                  </a:outerShdw>
                  <a:reflection blurRad="6350" stA="60000" endA="900" endPos="58000" dir="5400000" sy="-100000" algn="bl" rotWithShape="0"/>
                </a:effectLst>
              </a:rPr>
              <a:t>LES CHAMPS-ELYSÉES</a:t>
            </a:r>
            <a:endParaRPr lang="es-ES" sz="5400" b="1" cap="none" spc="0" dirty="0">
              <a:ln w="18000">
                <a:solidFill>
                  <a:schemeClr val="accent2">
                    <a:satMod val="140000"/>
                  </a:schemeClr>
                </a:solidFill>
                <a:prstDash val="solid"/>
                <a:miter lim="800000"/>
              </a:ln>
              <a:noFill/>
              <a:effectLst>
                <a:glow rad="139700">
                  <a:schemeClr val="accent2">
                    <a:satMod val="175000"/>
                    <a:alpha val="40000"/>
                  </a:schemeClr>
                </a:glow>
                <a:outerShdw blurRad="38100" dist="38100" dir="7020000" algn="tl">
                  <a:srgbClr val="000000">
                    <a:alpha val="35000"/>
                  </a:srgbClr>
                </a:outerShdw>
                <a:reflection blurRad="6350" stA="60000" endA="900" endPos="58000" dir="5400000" sy="-100000" algn="bl" rotWithShape="0"/>
              </a:effectLst>
            </a:endParaRPr>
          </a:p>
        </p:txBody>
      </p:sp>
    </p:spTree>
    <p:extLst>
      <p:ext uri="{BB962C8B-B14F-4D97-AF65-F5344CB8AC3E}">
        <p14:creationId xmlns="" xmlns:p14="http://schemas.microsoft.com/office/powerpoint/2010/main" val="46077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anim calcmode="lin" valueType="num">
                                      <p:cBhvr>
                                        <p:cTn id="8" dur="1000" fill="hold"/>
                                        <p:tgtEl>
                                          <p:spTgt spid="1036"/>
                                        </p:tgtEl>
                                        <p:attrNameLst>
                                          <p:attrName>ppt_x</p:attrName>
                                        </p:attrNameLst>
                                      </p:cBhvr>
                                      <p:tavLst>
                                        <p:tav tm="0">
                                          <p:val>
                                            <p:strVal val="#ppt_x"/>
                                          </p:val>
                                        </p:tav>
                                        <p:tav tm="100000">
                                          <p:val>
                                            <p:strVal val="#ppt_x"/>
                                          </p:val>
                                        </p:tav>
                                      </p:tavLst>
                                    </p:anim>
                                    <p:anim calcmode="lin" valueType="num">
                                      <p:cBhvr>
                                        <p:cTn id="9"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553</Words>
  <Application>Microsoft Office PowerPoint</Application>
  <PresentationFormat>Presentación en pantalla (4:3)</PresentationFormat>
  <Paragraphs>49</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OPINION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dc:creator>
  <cp:lastModifiedBy> </cp:lastModifiedBy>
  <cp:revision>27</cp:revision>
  <dcterms:created xsi:type="dcterms:W3CDTF">2011-04-11T15:12:41Z</dcterms:created>
  <dcterms:modified xsi:type="dcterms:W3CDTF">2011-04-13T18:49:01Z</dcterms:modified>
</cp:coreProperties>
</file>